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3" r:id="rId23"/>
    <p:sldId id="278" r:id="rId24"/>
    <p:sldId id="280" r:id="rId25"/>
    <p:sldId id="282" r:id="rId26"/>
    <p:sldId id="283" r:id="rId27"/>
    <p:sldId id="284" r:id="rId28"/>
    <p:sldId id="285" r:id="rId29"/>
    <p:sldId id="281" r:id="rId30"/>
    <p:sldId id="286" r:id="rId31"/>
    <p:sldId id="287" r:id="rId32"/>
    <p:sldId id="289" r:id="rId33"/>
    <p:sldId id="292" r:id="rId34"/>
    <p:sldId id="294" r:id="rId35"/>
    <p:sldId id="290" r:id="rId36"/>
    <p:sldId id="291" r:id="rId37"/>
    <p:sldId id="295" r:id="rId38"/>
    <p:sldId id="302" r:id="rId39"/>
    <p:sldId id="296" r:id="rId40"/>
    <p:sldId id="297" r:id="rId41"/>
    <p:sldId id="298" r:id="rId42"/>
    <p:sldId id="299" r:id="rId43"/>
    <p:sldId id="300" r:id="rId44"/>
    <p:sldId id="303" r:id="rId45"/>
    <p:sldId id="304" r:id="rId46"/>
    <p:sldId id="306" r:id="rId47"/>
    <p:sldId id="307" r:id="rId48"/>
    <p:sldId id="308" r:id="rId49"/>
    <p:sldId id="305" r:id="rId50"/>
    <p:sldId id="309" r:id="rId51"/>
    <p:sldId id="314" r:id="rId52"/>
    <p:sldId id="315" r:id="rId53"/>
    <p:sldId id="311" r:id="rId54"/>
    <p:sldId id="310" r:id="rId55"/>
    <p:sldId id="312" r:id="rId56"/>
    <p:sldId id="313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511" autoAdjust="0"/>
  </p:normalViewPr>
  <p:slideViewPr>
    <p:cSldViewPr>
      <p:cViewPr>
        <p:scale>
          <a:sx n="50" d="100"/>
          <a:sy n="50" d="100"/>
        </p:scale>
        <p:origin x="-1267" y="5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D947C-CD69-495B-A25A-CD9DA3E7A828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D96EF-FE4F-42CE-8247-01F603E9B7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6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 my</a:t>
            </a:r>
            <a:r>
              <a:rPr lang="en-US" baseline="0" dirty="0" smtClean="0"/>
              <a:t> name is Marilin and I’m going to tell you all about our trip to Costa Rica.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8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second day of the symposium.</a:t>
            </a:r>
            <a:r>
              <a:rPr lang="en-US" baseline="0" dirty="0" smtClean="0"/>
              <a:t> All of us, students of ETEC 525, did our presentation in front of a group of about 15-20 UNA students. Mimi and I were the first ones to present!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31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had a great discussion about Online Social Networking.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29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had the opportunity</a:t>
            </a:r>
            <a:r>
              <a:rPr lang="en-US" baseline="0" dirty="0" smtClean="0"/>
              <a:t> to attend at least one workshop from a variety that were being offered. I attended the workshop that described how to use Prezi, which is a type of presentation software.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419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end the symposium, we listened to a panel that described a bimodal and virtual evaluation process that is being implemented at the university, which was followed by Q&amp;A.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6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year, our group was very lucky to have the presence of the CSULB Dean of the College of Education, Dr.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/>
              </a:rPr>
              <a:t>Marquita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/>
              </a:rPr>
              <a:t>Grenot-Scheyer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55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</a:t>
            </a:r>
            <a:r>
              <a:rPr lang="en-US" baseline="0" dirty="0" smtClean="0"/>
              <a:t> the conclusion of the symposium, we received a Certificate of Completion from the UNA.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27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 had the opportunity to visit the </a:t>
            </a:r>
            <a:r>
              <a:rPr lang="en-US" dirty="0" smtClean="0"/>
              <a:t>Integral Institute of Child Psychology and Isaac Martin College for 2 days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42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institute has a mission and vision statement, similar to many elementary schools here in California.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27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Preschool</a:t>
            </a:r>
            <a:r>
              <a:rPr lang="en-US" baseline="0" dirty="0" smtClean="0"/>
              <a:t> teacher, Indira Marin, uses both English and Spanish to teach students using characters such as “Ollie the Owl.”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72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 ages 2</a:t>
            </a:r>
            <a:r>
              <a:rPr lang="en-US" baseline="0" dirty="0" smtClean="0"/>
              <a:t> ½ to 3 ½ years old are learning to speak English.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8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week in Costa</a:t>
            </a:r>
            <a:r>
              <a:rPr lang="en-US" baseline="0" dirty="0" smtClean="0"/>
              <a:t> Rica, was dedicated to education. We stayed in Heredia, Costa Rica and attended a symposium at the Universidad Nacional (UNA).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605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Students age 5 are learning phonics in English using a program called “Learning Journeys” by Pearson.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09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Starting in</a:t>
            </a:r>
            <a:r>
              <a:rPr lang="en-US" baseline="0" dirty="0" smtClean="0"/>
              <a:t> preschool teachers use technology, such as IPADS, to teach.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8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are also able to use technology in the classroom.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399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interesting thing about this institute is that they have an Ecological Park in their backyard.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89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</a:t>
            </a:r>
            <a:r>
              <a:rPr lang="en-US" baseline="0" dirty="0" smtClean="0"/>
              <a:t> plant different vegetables…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7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</a:t>
            </a:r>
            <a:r>
              <a:rPr lang="en-US" baseline="0" dirty="0" smtClean="0"/>
              <a:t> they are now starting to sell. The money they make go towards school expenses.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88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Costa</a:t>
            </a:r>
            <a:r>
              <a:rPr lang="en-US" baseline="0" dirty="0" smtClean="0"/>
              <a:t> Rica has amazing food, such as the vegetables being grown at the school and delicious fruit.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61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tried amazing food, such as </a:t>
            </a:r>
            <a:r>
              <a:rPr lang="en-US" baseline="0" dirty="0" err="1" smtClean="0"/>
              <a:t>arroz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pollo</a:t>
            </a:r>
            <a:r>
              <a:rPr lang="en-US" baseline="0" dirty="0" smtClean="0"/>
              <a:t> (chicken and rice)…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57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Gallo pinto (rice and beans)…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486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Chorizo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arepas</a:t>
            </a:r>
            <a:r>
              <a:rPr lang="en-U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9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few college students, including Dani and Rodolfo, took us on a tour of the city of Heredia. During the tour we saw the local jail, the Municipal Hall, the “parque”, and the marketplace, or “mercado.”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923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chicharrones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33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Costa Rica also had</a:t>
            </a:r>
            <a:r>
              <a:rPr lang="en-US" baseline="0" dirty="0" smtClean="0"/>
              <a:t> beautiful architecture. Most of it was very old and had historical significance.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06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saw many beautiful churches.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46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university also had a lot of interesting architecture.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77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Coffee,</a:t>
            </a:r>
            <a:r>
              <a:rPr lang="en-US" baseline="0" dirty="0" smtClean="0"/>
              <a:t> chocolate, and sugar cane are a big part of Costa Rican culture. During our stay in </a:t>
            </a:r>
            <a:r>
              <a:rPr lang="en-US" baseline="0" dirty="0" err="1" smtClean="0"/>
              <a:t>Monteverde</a:t>
            </a:r>
            <a:r>
              <a:rPr lang="en-US" baseline="0" dirty="0" smtClean="0"/>
              <a:t>, some of us had the opportunity to take a tour of the process of making them.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31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tour included</a:t>
            </a:r>
            <a:r>
              <a:rPr lang="en-US" baseline="0" dirty="0" smtClean="0"/>
              <a:t> a coffee bean plantation that showed the different stages of making coffee.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1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</a:t>
            </a:r>
            <a:r>
              <a:rPr lang="en-US" baseline="0" dirty="0" smtClean="0"/>
              <a:t> also explained the process used to make chocolate.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953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</a:t>
            </a:r>
            <a:r>
              <a:rPr lang="en-US" baseline="0" dirty="0" smtClean="0"/>
              <a:t> described the different ways in which sugar cane was used.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407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 enjoyed</a:t>
            </a:r>
            <a:r>
              <a:rPr lang="en-US" baseline="0" dirty="0" smtClean="0"/>
              <a:t> most about Costa Rica, was nature.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790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were amazing views everywhere we went, especially in </a:t>
            </a:r>
            <a:r>
              <a:rPr lang="en-US" baseline="0" dirty="0" err="1" smtClean="0"/>
              <a:t>Monteverde</a:t>
            </a:r>
            <a:r>
              <a:rPr lang="en-US" baseline="0" dirty="0" smtClean="0"/>
              <a:t> and La Fortuna.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0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first day of the symposium we sat</a:t>
            </a:r>
            <a:r>
              <a:rPr lang="en-US" baseline="0" dirty="0" smtClean="0"/>
              <a:t> in on a panel, which included professors of the UNA and Dr. Adams.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70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waterfall in La Fortuna.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850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hanging bride in</a:t>
            </a:r>
            <a:r>
              <a:rPr lang="en-US" baseline="0" dirty="0" smtClean="0"/>
              <a:t> the rainforest during our day hike.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167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baseline="0" dirty="0" smtClean="0"/>
              <a:t>saw lots of interesting plants during our hikes.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590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saw</a:t>
            </a:r>
            <a:r>
              <a:rPr lang="en-US" baseline="0" dirty="0" smtClean="0"/>
              <a:t> lots of wildlife on our hikes in the rainforest, such as birds…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79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Insects</a:t>
            </a:r>
            <a:r>
              <a:rPr lang="en-U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482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Amphibians…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1851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even a few</a:t>
            </a:r>
            <a:r>
              <a:rPr lang="en-US" baseline="0" dirty="0" smtClean="0"/>
              <a:t> that I had never seen before!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612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would not have been a trip without a little adventure!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812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zip-lined for the first time…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632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Went</a:t>
            </a:r>
            <a:r>
              <a:rPr lang="en-US" baseline="0" dirty="0" smtClean="0"/>
              <a:t> horseback riding in the rainforest…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0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Adams presented information about</a:t>
            </a:r>
            <a:r>
              <a:rPr lang="en-US" baseline="0" dirty="0" smtClean="0"/>
              <a:t> </a:t>
            </a:r>
            <a:r>
              <a:rPr lang="en-US" dirty="0" smtClean="0"/>
              <a:t>the STEM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830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went white water rafting</a:t>
            </a:r>
            <a:r>
              <a:rPr lang="en-US" baseline="0" dirty="0" smtClean="0"/>
              <a:t> for the first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549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Dr. Adams and all my fellow classmates</a:t>
            </a:r>
            <a:r>
              <a:rPr lang="en-US" baseline="0" dirty="0" smtClean="0"/>
              <a:t> for an amazing experience!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5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Nury</a:t>
            </a:r>
            <a:r>
              <a:rPr lang="en-US" baseline="0" dirty="0" smtClean="0"/>
              <a:t> Bonilla, the director in educational technology at the Universidad Tecnica Nacional (UTC), gave an overview of the “Educational experiences using Information technology and communication at their institution.”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68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we were able to listen</a:t>
            </a:r>
            <a:r>
              <a:rPr lang="en-US" baseline="0" dirty="0" smtClean="0"/>
              <a:t> to Level 2 students in the Masters of Education program at the UNA present their project posters. I heard many great ideas, such as an English Grammar class online…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88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language coaching</a:t>
            </a:r>
            <a:r>
              <a:rPr lang="en-US" baseline="0" dirty="0" smtClean="0"/>
              <a:t> program using a variety of online resources…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2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 use of PHET software to tutor college students in Physics.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96EF-FE4F-42CE-8247-01F603E9B7B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1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9FD094B-5319-44B1-B614-D7A07FA84B64}" type="datetimeFigureOut">
              <a:rPr lang="en-US" smtClean="0"/>
              <a:t>8/10/2015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31AB7F6-944E-4B7E-BECF-A27B3023DC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microsoft.com/office/2007/relationships/hdphoto" Target="../media/hdphoto3.wdp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7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microsoft.com/office/2007/relationships/hdphoto" Target="../media/hdphoto4.wdp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7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7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7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microsoft.com/office/2007/relationships/hdphoto" Target="../media/hdphoto5.wdp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microsoft.com/office/2007/relationships/hdphoto" Target="../media/hdphoto6.wdp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17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17.png"/><Relationship Id="rId5" Type="http://schemas.openxmlformats.org/officeDocument/2006/relationships/image" Target="../media/image40.JP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7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17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17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7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17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17.png"/><Relationship Id="rId5" Type="http://schemas.openxmlformats.org/officeDocument/2006/relationships/image" Target="../media/image49.JPG"/><Relationship Id="rId4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17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7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17.png"/><Relationship Id="rId5" Type="http://schemas.openxmlformats.org/officeDocument/2006/relationships/image" Target="../media/image52.JPG"/><Relationship Id="rId4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17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17.png"/><Relationship Id="rId5" Type="http://schemas.openxmlformats.org/officeDocument/2006/relationships/image" Target="../media/image56.JPG"/><Relationship Id="rId4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17.png"/><Relationship Id="rId5" Type="http://schemas.openxmlformats.org/officeDocument/2006/relationships/image" Target="../media/image59.jpg"/><Relationship Id="rId4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17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17.png"/><Relationship Id="rId5" Type="http://schemas.openxmlformats.org/officeDocument/2006/relationships/image" Target="../media/image61.JPG"/><Relationship Id="rId4" Type="http://schemas.openxmlformats.org/officeDocument/2006/relationships/notesSlide" Target="../notesSlides/notesSlide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17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4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17.png"/><Relationship Id="rId5" Type="http://schemas.openxmlformats.org/officeDocument/2006/relationships/image" Target="../media/image64.JPG"/><Relationship Id="rId4" Type="http://schemas.openxmlformats.org/officeDocument/2006/relationships/notesSlide" Target="../notesSlides/notesSlide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17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17.png"/><Relationship Id="rId5" Type="http://schemas.openxmlformats.org/officeDocument/2006/relationships/image" Target="../media/image68.JPG"/><Relationship Id="rId4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54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54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COSTA RICA 2015</a:t>
            </a:r>
            <a:r>
              <a:rPr lang="en-US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ETEC 525</a:t>
            </a:r>
            <a:endParaRPr lang="en-US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00" y="1600200"/>
            <a:ext cx="6035999" cy="45259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562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0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00"/>
    </mc:Choice>
    <mc:Fallback>
      <p:transition spd="slow" advClick="0" advTm="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5486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3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9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5562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0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00"/>
    </mc:Choice>
    <mc:Fallback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0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700"/>
    </mc:Choice>
    <mc:Fallback>
      <p:transition spd="slow" advClick="0" advTm="1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3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500"/>
    </mc:Choice>
    <mc:Fallback>
      <p:transition spd="slow" advClick="0" advTm="1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5486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300"/>
    </mc:Choice>
    <mc:Fallback>
      <p:transition spd="slow" advClick="0" advTm="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3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00"/>
    </mc:Choice>
    <mc:Fallback>
      <p:transition spd="slow" advClick="0" advTm="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7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400"/>
    </mc:Choice>
    <mc:Fallback>
      <p:transition spd="slow" advClick="0" advTm="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9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500"/>
    </mc:Choice>
    <mc:Fallback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66800"/>
          </a:xfrm>
        </p:spPr>
        <p:txBody>
          <a:bodyPr/>
          <a:lstStyle/>
          <a:p>
            <a:r>
              <a:rPr lang="en-US" sz="60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Educational Opportunities</a:t>
            </a:r>
            <a:endParaRPr lang="en-US" sz="6000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293909" cy="47204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7" y="5715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500"/>
    </mc:Choice>
    <mc:Fallback>
      <p:transition spd="slow" advClick="0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2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500"/>
    </mc:Choice>
    <mc:Fallback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400"/>
    </mc:Choice>
    <mc:Fallback>
      <p:transition spd="slow" advClick="0" advTm="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8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00"/>
    </mc:Choice>
    <mc:Fallback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00"/>
    </mc:Choice>
    <mc:Fallback>
      <p:transition spd="slow" advClick="0" advTm="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00"/>
    </mc:Choice>
    <mc:Fallback>
      <p:transition spd="slow" advClick="0" advTm="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5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0"/>
    </mc:Choice>
    <mc:Fallback>
      <p:transition spd="slow" advClick="0" advTm="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7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00"/>
    </mc:Choice>
    <mc:Fallback>
      <p:transition spd="slow" advClick="0" advTm="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80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Food</a:t>
            </a:r>
            <a:endParaRPr lang="en-US" sz="8000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71600"/>
            <a:ext cx="5503333" cy="52832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0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500"/>
    </mc:Choice>
    <mc:Fallback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9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00"/>
    </mc:Choice>
    <mc:Fallback>
      <p:transition spd="slow" advClick="0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00"/>
    </mc:Choice>
    <mc:Fallback>
      <p:transition spd="slow" advClick="0" advTm="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22960"/>
            <a:ext cx="3600450" cy="48768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822960"/>
            <a:ext cx="3600450" cy="48768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56235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1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500"/>
    </mc:Choice>
    <mc:Fallback>
      <p:transition spd="slow" advClick="0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0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00"/>
    </mc:Choice>
    <mc:Fallback>
      <p:transition spd="slow" advClick="0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"/>
            <a:ext cx="8229600" cy="1219200"/>
          </a:xfrm>
        </p:spPr>
        <p:txBody>
          <a:bodyPr/>
          <a:lstStyle/>
          <a:p>
            <a:r>
              <a:rPr lang="en-US" sz="80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Architecture</a:t>
            </a:r>
            <a:endParaRPr lang="en-US" sz="8000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0"/>
            <a:ext cx="4038600" cy="538480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9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00"/>
    </mc:Choice>
    <mc:Fallback>
      <p:transition spd="slow" advClick="0" advTm="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b="27750"/>
          <a:stretch/>
        </p:blipFill>
        <p:spPr>
          <a:xfrm>
            <a:off x="1" y="1"/>
            <a:ext cx="9176852" cy="6858000"/>
          </a:xfrm>
          <a:prstGeom prst="rect">
            <a:avLst/>
          </a:prstGeom>
        </p:spPr>
      </p:pic>
      <p:pic>
        <p:nvPicPr>
          <p:cNvPr id="3" name="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5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"/>
    </mc:Choice>
    <mc:Fallback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9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63401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00"/>
    </mc:Choice>
    <mc:Fallback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Culture</a:t>
            </a:r>
            <a:endParaRPr lang="en-US" sz="8000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7"/>
          <a:stretch/>
        </p:blipFill>
        <p:spPr>
          <a:xfrm>
            <a:off x="2438400" y="1676400"/>
            <a:ext cx="4715289" cy="485378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7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15240"/>
            <a:ext cx="9326880" cy="6842760"/>
          </a:xfrm>
        </p:spPr>
      </p:pic>
      <p:pic>
        <p:nvPicPr>
          <p:cNvPr id="5" name="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7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00"/>
    </mc:Choice>
    <mc:Fallback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7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13556" b="19111"/>
          <a:stretch/>
        </p:blipFill>
        <p:spPr>
          <a:xfrm>
            <a:off x="0" y="0"/>
            <a:ext cx="9181572" cy="685800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5562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2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500"/>
    </mc:Choice>
    <mc:Fallback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9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4" name="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715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9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"/>
    </mc:Choice>
    <mc:Fallback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715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2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1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sz="80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Nature</a:t>
            </a:r>
            <a:endParaRPr lang="en-US" sz="8000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23181"/>
            <a:ext cx="3962400" cy="528320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5715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2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700"/>
    </mc:Choice>
    <mc:Fallback>
      <p:transition spd="slow" advClick="0" advTm="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100"/>
    </mc:Choice>
    <mc:Fallback>
      <p:transition spd="slow" advClick="0" advTm="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9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"/>
    </mc:Choice>
    <mc:Fallback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5562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7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700"/>
    </mc:Choice>
    <mc:Fallback>
      <p:transition spd="slow" advClick="0" advTm="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02" y="1143000"/>
            <a:ext cx="9144000" cy="6858000"/>
          </a:xfrm>
          <a:prstGeom prst="rect">
            <a:avLst/>
          </a:prstGeom>
        </p:spPr>
      </p:pic>
      <p:pic>
        <p:nvPicPr>
          <p:cNvPr id="4" name="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400"/>
    </mc:Choice>
    <mc:Fallback>
      <p:transition spd="slow" advClick="0" advTm="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313333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1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7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3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2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9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"/>
    </mc:Choice>
    <mc:Fallback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2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"/>
    </mc:Choice>
    <mc:Fallback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Adventure</a:t>
            </a:r>
            <a:endParaRPr lang="en-US" sz="8000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52600"/>
            <a:ext cx="6248400" cy="46863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1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9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"/>
    </mc:Choice>
    <mc:Fallback>
      <p:transition spd="slow" advClick="0" advTm="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9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9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00"/>
    </mc:Choice>
    <mc:Fallback>
      <p:transition spd="slow" advClick="0" advTm="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5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33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"/>
    </mc:Choice>
    <mc:Fallback>
      <p:transition spd="slow" advClick="0" advTm="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3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3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900"/>
    </mc:Choice>
    <mc:Fallback>
      <p:transition spd="slow" advClick="0" advTm="1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486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8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800"/>
    </mc:Choice>
    <mc:Fallback>
      <p:transition spd="slow" advClick="0" advTm="1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0"/>
    </mc:Choice>
    <mc:Fallback>
      <p:transition spd="slow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203</TotalTime>
  <Words>903</Words>
  <Application>Microsoft Office PowerPoint</Application>
  <PresentationFormat>On-screen Show (4:3)</PresentationFormat>
  <Paragraphs>109</Paragraphs>
  <Slides>64</Slides>
  <Notes>51</Notes>
  <HiddenSlides>0</HiddenSlides>
  <MMClips>51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Executive</vt:lpstr>
      <vt:lpstr> COSTA RICA 2015 ETEC 525</vt:lpstr>
      <vt:lpstr>Educational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</vt:lpstr>
      <vt:lpstr>PowerPoint Presentation</vt:lpstr>
      <vt:lpstr>PowerPoint Presentation</vt:lpstr>
      <vt:lpstr>PowerPoint Presentation</vt:lpstr>
      <vt:lpstr>PowerPoint Presentation</vt:lpstr>
      <vt:lpstr>Architecture</vt:lpstr>
      <vt:lpstr>PowerPoint Presentation</vt:lpstr>
      <vt:lpstr>PowerPoint Presentation</vt:lpstr>
      <vt:lpstr>PowerPoint Presentation</vt:lpstr>
      <vt:lpstr>PowerPoint Presentation</vt:lpstr>
      <vt:lpstr>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Adventure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COSTA RICA 2015 ETEC 525</dc:title>
  <dc:creator>Marilin Equihua</dc:creator>
  <cp:lastModifiedBy>Marilin Equihua</cp:lastModifiedBy>
  <cp:revision>53</cp:revision>
  <dcterms:created xsi:type="dcterms:W3CDTF">2015-08-10T17:22:56Z</dcterms:created>
  <dcterms:modified xsi:type="dcterms:W3CDTF">2015-08-10T20:46:10Z</dcterms:modified>
</cp:coreProperties>
</file>